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70" r:id="rId2"/>
  </p:sldIdLst>
  <p:sldSz cx="9144000" cy="6858000" type="letter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ristin Moody" initials="KM" lastIdx="35" clrIdx="0"/>
  <p:cmAuthor id="1" name="Norvell, Travis" initials="NT" lastIdx="1" clrIdx="1">
    <p:extLst>
      <p:ext uri="{19B8F6BF-5375-455C-9EA6-DF929625EA0E}">
        <p15:presenceInfo xmlns:p15="http://schemas.microsoft.com/office/powerpoint/2012/main" userId="S-1-5-21-314122457-743516510-1361462980-12634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E3A3A3"/>
    <a:srgbClr val="FFEAEC"/>
    <a:srgbClr val="FFD5D4"/>
    <a:srgbClr val="990000"/>
    <a:srgbClr val="FFF5C9"/>
    <a:srgbClr val="FFCC00"/>
    <a:srgbClr val="FFE98B"/>
    <a:srgbClr val="FF66CC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>
        <p:scale>
          <a:sx n="100" d="100"/>
          <a:sy n="100" d="100"/>
        </p:scale>
        <p:origin x="41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3037840" cy="466435"/>
          </a:xfrm>
          <a:prstGeom prst="rect">
            <a:avLst/>
          </a:prstGeom>
        </p:spPr>
        <p:txBody>
          <a:bodyPr vert="horz" lIns="93472" tIns="46736" rIns="93472" bIns="4673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2"/>
            <a:ext cx="3037840" cy="466435"/>
          </a:xfrm>
          <a:prstGeom prst="rect">
            <a:avLst/>
          </a:prstGeom>
        </p:spPr>
        <p:txBody>
          <a:bodyPr vert="horz" lIns="93472" tIns="46736" rIns="93472" bIns="46736" rtlCol="0"/>
          <a:lstStyle>
            <a:lvl1pPr algn="r">
              <a:defRPr sz="1200"/>
            </a:lvl1pPr>
          </a:lstStyle>
          <a:p>
            <a:fld id="{B665D249-3778-416A-98C1-6C9215D76C37}" type="datetimeFigureOut">
              <a:rPr lang="en-US" smtClean="0"/>
              <a:t>6/5/2019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3638"/>
            <a:ext cx="4181475" cy="31353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72" tIns="46736" rIns="93472" bIns="4673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73896"/>
            <a:ext cx="5608320" cy="3660457"/>
          </a:xfrm>
          <a:prstGeom prst="rect">
            <a:avLst/>
          </a:prstGeom>
        </p:spPr>
        <p:txBody>
          <a:bodyPr vert="horz" lIns="93472" tIns="46736" rIns="93472" bIns="4673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8829967"/>
            <a:ext cx="3037840" cy="466434"/>
          </a:xfrm>
          <a:prstGeom prst="rect">
            <a:avLst/>
          </a:prstGeom>
        </p:spPr>
        <p:txBody>
          <a:bodyPr vert="horz" lIns="93472" tIns="46736" rIns="93472" bIns="4673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4"/>
          </a:xfrm>
          <a:prstGeom prst="rect">
            <a:avLst/>
          </a:prstGeom>
        </p:spPr>
        <p:txBody>
          <a:bodyPr vert="horz" lIns="93472" tIns="46736" rIns="93472" bIns="46736" rtlCol="0" anchor="b"/>
          <a:lstStyle>
            <a:lvl1pPr algn="r">
              <a:defRPr sz="1200"/>
            </a:lvl1pPr>
          </a:lstStyle>
          <a:p>
            <a:fld id="{C315CF0F-7754-451D-81E9-5A14F2A7A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3799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4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8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2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6/5/2019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521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6/5/2019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121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6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6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6/5/2019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189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6/5/2019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259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9" y="1709740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9" y="4589465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6/5/2019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65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1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6/5/2019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883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65127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4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4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6/5/2019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268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6/5/2019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273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6/5/2019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484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7"/>
            <a:ext cx="462915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8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2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6/5/2019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737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7"/>
            <a:ext cx="4629151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8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2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8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2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6/5/2019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42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365127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1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1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0CBBA-220A-447C-9114-73FBB77412C7}" type="datetimeFigureOut">
              <a:rPr lang="en-US" smtClean="0"/>
              <a:t>6/5/2019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1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647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378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8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2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8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ight Arrow 66"/>
          <p:cNvSpPr/>
          <p:nvPr/>
        </p:nvSpPr>
        <p:spPr>
          <a:xfrm>
            <a:off x="6822106" y="4597768"/>
            <a:ext cx="575474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F7C8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3" name="Right Arrow 62"/>
          <p:cNvSpPr/>
          <p:nvPr/>
        </p:nvSpPr>
        <p:spPr>
          <a:xfrm>
            <a:off x="6804423" y="2936813"/>
            <a:ext cx="575474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3" name="Right Arrow 52"/>
          <p:cNvSpPr/>
          <p:nvPr/>
        </p:nvSpPr>
        <p:spPr>
          <a:xfrm>
            <a:off x="6754257" y="6195952"/>
            <a:ext cx="643324" cy="254168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4" name="Right Arrow 43"/>
          <p:cNvSpPr/>
          <p:nvPr/>
        </p:nvSpPr>
        <p:spPr>
          <a:xfrm>
            <a:off x="6754257" y="5393704"/>
            <a:ext cx="643324" cy="254168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accent6">
                <a:lumMod val="7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3" name="Right Arrow 42"/>
          <p:cNvSpPr/>
          <p:nvPr/>
        </p:nvSpPr>
        <p:spPr>
          <a:xfrm>
            <a:off x="3003681" y="6195952"/>
            <a:ext cx="643324" cy="254168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9" name="Right Arrow 58"/>
          <p:cNvSpPr/>
          <p:nvPr/>
        </p:nvSpPr>
        <p:spPr>
          <a:xfrm>
            <a:off x="3101103" y="4597768"/>
            <a:ext cx="575474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F7C8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4" name="Right Arrow 53"/>
          <p:cNvSpPr/>
          <p:nvPr/>
        </p:nvSpPr>
        <p:spPr>
          <a:xfrm>
            <a:off x="3093084" y="2936813"/>
            <a:ext cx="575474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6" name="Right Arrow 55"/>
          <p:cNvSpPr/>
          <p:nvPr/>
        </p:nvSpPr>
        <p:spPr>
          <a:xfrm>
            <a:off x="3003681" y="5389200"/>
            <a:ext cx="643324" cy="254168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accent6">
                <a:lumMod val="7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49884"/>
            <a:ext cx="9144000" cy="276999"/>
          </a:xfrm>
          <a:prstGeom prst="rect">
            <a:avLst/>
          </a:prstGeom>
          <a:solidFill>
            <a:srgbClr val="0066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bg1"/>
                </a:solidFill>
                <a:latin typeface="Arial"/>
                <a:cs typeface="Arial"/>
              </a:rPr>
              <a:t>Heritage Academy Elementary  (</a:t>
            </a:r>
            <a:r>
              <a:rPr lang="en-US" sz="1200" smtClean="0">
                <a:solidFill>
                  <a:schemeClr val="bg1"/>
                </a:solidFill>
                <a:latin typeface="Arial"/>
                <a:cs typeface="Arial"/>
              </a:rPr>
              <a:t>South Atlanta </a:t>
            </a:r>
            <a:r>
              <a:rPr lang="en-US" sz="1200" dirty="0">
                <a:solidFill>
                  <a:schemeClr val="bg1"/>
                </a:solidFill>
                <a:latin typeface="Arial"/>
                <a:cs typeface="Arial"/>
              </a:rPr>
              <a:t>Cluster)</a:t>
            </a:r>
          </a:p>
        </p:txBody>
      </p:sp>
      <p:grpSp>
        <p:nvGrpSpPr>
          <p:cNvPr id="37" name="Group 36"/>
          <p:cNvGrpSpPr/>
          <p:nvPr/>
        </p:nvGrpSpPr>
        <p:grpSpPr>
          <a:xfrm>
            <a:off x="780763" y="4283714"/>
            <a:ext cx="2656447" cy="2415903"/>
            <a:chOff x="1378722" y="4138289"/>
            <a:chExt cx="2646574" cy="4410481"/>
          </a:xfrm>
        </p:grpSpPr>
        <p:sp>
          <p:nvSpPr>
            <p:cNvPr id="38" name="Rounded Rectangle 37"/>
            <p:cNvSpPr/>
            <p:nvPr/>
          </p:nvSpPr>
          <p:spPr>
            <a:xfrm>
              <a:off x="1392623" y="4138289"/>
              <a:ext cx="2632673" cy="1541588"/>
            </a:xfrm>
            <a:prstGeom prst="rect">
              <a:avLst/>
            </a:prstGeom>
            <a:solidFill>
              <a:srgbClr val="FFD5D5"/>
            </a:solidFill>
            <a:ln w="25400" cap="flat" cmpd="sng" algn="ctr">
              <a:solidFill>
                <a:srgbClr val="E3A3A3"/>
              </a:solidFill>
              <a:prstDash val="solid"/>
            </a:ln>
            <a:effectLst/>
          </p:spPr>
          <p:txBody>
            <a:bodyPr vert="horz"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Aft>
                  <a:spcPts val="225"/>
                </a:spcAft>
              </a:pPr>
              <a:endParaRPr lang="en-US" sz="750" b="1" dirty="0">
                <a:solidFill>
                  <a:srgbClr val="000000"/>
                </a:solidFill>
                <a:latin typeface="Arial"/>
                <a:cs typeface="Arial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  <a:defRPr/>
              </a:pPr>
              <a:r>
                <a:rPr lang="en-US" sz="900" b="1" dirty="0" smtClean="0">
                  <a:solidFill>
                    <a:prstClr val="black"/>
                  </a:solidFill>
                  <a:latin typeface="Arial"/>
                  <a:cs typeface="Arial"/>
                </a:rPr>
                <a:t>Teacher Recruitment</a:t>
              </a:r>
            </a:p>
            <a:p>
              <a:pPr marL="171450" indent="-171450">
                <a:buFont typeface="Arial" panose="020B0604020202020204" pitchFamily="34" charset="0"/>
                <a:buChar char="•"/>
                <a:defRPr/>
              </a:pPr>
              <a:r>
                <a:rPr lang="en-US" sz="900" b="1" dirty="0" smtClean="0">
                  <a:solidFill>
                    <a:prstClr val="black"/>
                  </a:solidFill>
                  <a:latin typeface="Arial"/>
                  <a:cs typeface="Arial"/>
                </a:rPr>
                <a:t>Teacher Retention</a:t>
              </a:r>
            </a:p>
            <a:p>
              <a:pPr marL="171450" indent="-171450">
                <a:buFont typeface="Arial" panose="020B0604020202020204" pitchFamily="34" charset="0"/>
                <a:buChar char="•"/>
                <a:defRPr/>
              </a:pPr>
              <a:r>
                <a:rPr lang="en-US" sz="900" b="1" dirty="0" smtClean="0">
                  <a:solidFill>
                    <a:prstClr val="black"/>
                  </a:solidFill>
                  <a:latin typeface="Arial"/>
                  <a:cs typeface="Arial"/>
                </a:rPr>
                <a:t>Teacher Training</a:t>
              </a:r>
            </a:p>
            <a:p>
              <a:pPr marL="171450" indent="-171450">
                <a:buFont typeface="Arial" panose="020B0604020202020204" pitchFamily="34" charset="0"/>
                <a:buChar char="•"/>
                <a:defRPr/>
              </a:pPr>
              <a:r>
                <a:rPr lang="en-US" sz="900" b="1" dirty="0" smtClean="0">
                  <a:solidFill>
                    <a:prstClr val="black"/>
                  </a:solidFill>
                  <a:latin typeface="Arial"/>
                  <a:cs typeface="Arial"/>
                </a:rPr>
                <a:t>Teacher Leadership</a:t>
              </a:r>
            </a:p>
            <a:p>
              <a:pPr marL="171450" indent="-171450">
                <a:buFont typeface="Arial" panose="020B0604020202020204" pitchFamily="34" charset="0"/>
                <a:buChar char="•"/>
                <a:defRPr/>
              </a:pPr>
              <a:r>
                <a:rPr lang="en-US" sz="900" b="1" dirty="0" smtClean="0">
                  <a:solidFill>
                    <a:prstClr val="black"/>
                  </a:solidFill>
                  <a:latin typeface="Arial"/>
                  <a:cs typeface="Arial"/>
                </a:rPr>
                <a:t>Teacher Mentoring</a:t>
              </a:r>
            </a:p>
            <a:p>
              <a:pPr marL="171450" indent="-171450">
                <a:buFont typeface="Arial" panose="020B0604020202020204" pitchFamily="34" charset="0"/>
                <a:buChar char="•"/>
                <a:defRPr/>
              </a:pPr>
              <a:r>
                <a:rPr lang="en-US" sz="900" b="1" dirty="0" smtClean="0">
                  <a:solidFill>
                    <a:prstClr val="black"/>
                  </a:solidFill>
                  <a:latin typeface="Arial"/>
                  <a:cs typeface="Arial"/>
                </a:rPr>
                <a:t>Teacher Recognition</a:t>
              </a:r>
            </a:p>
            <a:p>
              <a:pPr marL="171450" indent="-171450">
                <a:buFont typeface="Arial" panose="020B0604020202020204" pitchFamily="34" charset="0"/>
                <a:buChar char="•"/>
                <a:defRPr/>
              </a:pPr>
              <a:endParaRPr lang="en-US" sz="800" b="1" dirty="0">
                <a:solidFill>
                  <a:prstClr val="black"/>
                </a:solidFill>
                <a:latin typeface="Arial"/>
                <a:cs typeface="Arial"/>
              </a:endParaRPr>
            </a:p>
          </p:txBody>
        </p:sp>
        <p:sp>
          <p:nvSpPr>
            <p:cNvPr id="39" name="Rounded Rectangle 38"/>
            <p:cNvSpPr/>
            <p:nvPr/>
          </p:nvSpPr>
          <p:spPr>
            <a:xfrm>
              <a:off x="1378722" y="5797874"/>
              <a:ext cx="2632673" cy="130056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25400" cap="flat" cmpd="sng" algn="ctr">
              <a:solidFill>
                <a:schemeClr val="accent6">
                  <a:lumMod val="75000"/>
                </a:schemeClr>
              </a:solidFill>
              <a:prstDash val="solid"/>
            </a:ln>
            <a:effectLst/>
          </p:spPr>
          <p:txBody>
            <a:bodyPr vert="horz"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171450" indent="-171450">
                <a:spcAft>
                  <a:spcPts val="225"/>
                </a:spcAft>
                <a:buFont typeface="Arial" panose="020B0604020202020204" pitchFamily="34" charset="0"/>
                <a:buChar char="•"/>
              </a:pPr>
              <a:endParaRPr lang="en-US" sz="900" dirty="0">
                <a:solidFill>
                  <a:srgbClr val="000000"/>
                </a:solidFill>
                <a:latin typeface="Arial"/>
                <a:cs typeface="Arial"/>
              </a:endParaRPr>
            </a:p>
            <a:p>
              <a:pPr marL="171450" indent="-171450">
                <a:spcAft>
                  <a:spcPts val="225"/>
                </a:spcAft>
                <a:buFont typeface="Arial" panose="020B0604020202020204" pitchFamily="34" charset="0"/>
                <a:buChar char="•"/>
              </a:pPr>
              <a:r>
                <a:rPr lang="en-US" sz="800" dirty="0">
                  <a:solidFill>
                    <a:schemeClr val="tx1"/>
                  </a:solidFill>
                  <a:latin typeface="Arial"/>
                  <a:cs typeface="Arial"/>
                </a:rPr>
                <a:t> </a:t>
              </a:r>
              <a:r>
                <a:rPr lang="en-US" sz="800" dirty="0" smtClean="0">
                  <a:solidFill>
                    <a:schemeClr val="tx1"/>
                  </a:solidFill>
                  <a:latin typeface="Arial"/>
                  <a:cs typeface="Arial"/>
                </a:rPr>
                <a:t>Audit Resources</a:t>
              </a:r>
            </a:p>
            <a:p>
              <a:pPr marL="171450" indent="-171450">
                <a:spcAft>
                  <a:spcPts val="225"/>
                </a:spcAft>
                <a:buFont typeface="Arial" panose="020B0604020202020204" pitchFamily="34" charset="0"/>
                <a:buChar char="•"/>
              </a:pPr>
              <a:r>
                <a:rPr lang="en-US" sz="800" dirty="0" smtClean="0">
                  <a:solidFill>
                    <a:schemeClr val="tx1"/>
                  </a:solidFill>
                  <a:latin typeface="Arial"/>
                  <a:cs typeface="Arial"/>
                </a:rPr>
                <a:t>School Business Partner Recruitment</a:t>
              </a:r>
            </a:p>
            <a:p>
              <a:pPr marL="171450" indent="-171450">
                <a:spcAft>
                  <a:spcPts val="225"/>
                </a:spcAft>
                <a:buFont typeface="Arial" panose="020B0604020202020204" pitchFamily="34" charset="0"/>
                <a:buChar char="•"/>
              </a:pPr>
              <a:r>
                <a:rPr lang="en-US" sz="800" dirty="0" smtClean="0">
                  <a:solidFill>
                    <a:schemeClr val="tx1"/>
                  </a:solidFill>
                  <a:latin typeface="Arial"/>
                  <a:cs typeface="Arial"/>
                </a:rPr>
                <a:t>Title I &amp; General Budget Allocations</a:t>
              </a:r>
            </a:p>
            <a:p>
              <a:pPr marL="171450" indent="-171450">
                <a:spcAft>
                  <a:spcPts val="225"/>
                </a:spcAft>
                <a:buFont typeface="Arial" panose="020B0604020202020204" pitchFamily="34" charset="0"/>
                <a:buChar char="•"/>
              </a:pPr>
              <a:r>
                <a:rPr lang="en-US" sz="800" dirty="0" smtClean="0">
                  <a:solidFill>
                    <a:schemeClr val="tx1"/>
                  </a:solidFill>
                  <a:latin typeface="Arial"/>
                  <a:cs typeface="Arial"/>
                </a:rPr>
                <a:t>Application for Grants</a:t>
              </a:r>
            </a:p>
            <a:p>
              <a:pPr marL="171450" indent="-171450">
                <a:spcAft>
                  <a:spcPts val="225"/>
                </a:spcAft>
                <a:buFont typeface="Arial" panose="020B0604020202020204" pitchFamily="34" charset="0"/>
                <a:buChar char="•"/>
              </a:pPr>
              <a:endParaRPr lang="en-US" sz="800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40" name="Rounded Rectangle 39"/>
            <p:cNvSpPr/>
            <p:nvPr/>
          </p:nvSpPr>
          <p:spPr>
            <a:xfrm rot="5400000">
              <a:off x="2062468" y="6599844"/>
              <a:ext cx="1279078" cy="261877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5400" cap="flat" cmpd="sng" algn="ctr"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txBody>
            <a:bodyPr vert="vert270" rtlCol="0" anchor="t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800" b="1" dirty="0">
                <a:solidFill>
                  <a:prstClr val="black"/>
                </a:solidFill>
                <a:latin typeface="Calibri"/>
              </a:endParaRPr>
            </a:p>
            <a:p>
              <a:pPr>
                <a:defRPr/>
              </a:pPr>
              <a:r>
                <a:rPr lang="en-US" sz="800" b="1" dirty="0" smtClean="0">
                  <a:solidFill>
                    <a:prstClr val="black"/>
                  </a:solidFill>
                  <a:latin typeface="Calibri"/>
                </a:rPr>
                <a:t>Social Emotional Learning</a:t>
              </a:r>
            </a:p>
            <a:p>
              <a:pPr>
                <a:defRPr/>
              </a:pPr>
              <a:r>
                <a:rPr lang="en-US" sz="800" b="1" dirty="0" smtClean="0">
                  <a:solidFill>
                    <a:prstClr val="black"/>
                  </a:solidFill>
                  <a:latin typeface="Calibri"/>
                </a:rPr>
                <a:t>Parental Involvement</a:t>
              </a:r>
            </a:p>
            <a:p>
              <a:pPr>
                <a:defRPr/>
              </a:pPr>
              <a:r>
                <a:rPr lang="en-US" sz="800" b="1" dirty="0" smtClean="0">
                  <a:solidFill>
                    <a:prstClr val="black"/>
                  </a:solidFill>
                  <a:latin typeface="Calibri"/>
                </a:rPr>
                <a:t>Student Enrichment</a:t>
              </a:r>
            </a:p>
            <a:p>
              <a:pPr>
                <a:defRPr/>
              </a:pPr>
              <a:r>
                <a:rPr lang="en-US" sz="800" b="1" dirty="0" smtClean="0">
                  <a:solidFill>
                    <a:prstClr val="black"/>
                  </a:solidFill>
                  <a:latin typeface="Calibri"/>
                </a:rPr>
                <a:t>Community Outreach</a:t>
              </a:r>
              <a:endParaRPr lang="en-US" sz="800" b="1" dirty="0">
                <a:solidFill>
                  <a:prstClr val="black"/>
                </a:solidFill>
                <a:latin typeface="Calibri"/>
              </a:endParaRPr>
            </a:p>
            <a:p>
              <a:pPr>
                <a:defRPr/>
              </a:pPr>
              <a:endParaRPr lang="en-US" sz="800" b="1" dirty="0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34" name="Rectangle 33"/>
          <p:cNvSpPr/>
          <p:nvPr/>
        </p:nvSpPr>
        <p:spPr>
          <a:xfrm>
            <a:off x="1585038" y="1870652"/>
            <a:ext cx="1023036" cy="2192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School Priorities</a:t>
            </a:r>
          </a:p>
        </p:txBody>
      </p:sp>
      <p:sp>
        <p:nvSpPr>
          <p:cNvPr id="36" name="Rectangle 35"/>
          <p:cNvSpPr/>
          <p:nvPr/>
        </p:nvSpPr>
        <p:spPr>
          <a:xfrm>
            <a:off x="3750445" y="5188328"/>
            <a:ext cx="3421247" cy="71436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 cap="flat" cmpd="sng" algn="ctr">
            <a:solidFill>
              <a:schemeClr val="accent6"/>
            </a:solidFill>
            <a:prstDash val="solid"/>
          </a:ln>
          <a:effectLst/>
        </p:spPr>
        <p:txBody>
          <a:bodyPr vert="horz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endParaRPr lang="en-US" sz="700" dirty="0">
              <a:solidFill>
                <a:sysClr val="windowText" lastClr="000000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740248" y="4281227"/>
            <a:ext cx="3431444" cy="844426"/>
          </a:xfrm>
          <a:prstGeom prst="rect">
            <a:avLst/>
          </a:prstGeom>
          <a:solidFill>
            <a:srgbClr val="FFEAEC"/>
          </a:solidFill>
          <a:ln w="25400" cap="flat" cmpd="sng" algn="ctr">
            <a:solidFill>
              <a:srgbClr val="E3A3A3"/>
            </a:solidFill>
            <a:prstDash val="solid"/>
          </a:ln>
          <a:effectLst/>
        </p:spPr>
        <p:txBody>
          <a:bodyPr vert="horz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endParaRPr lang="en-US" sz="700" dirty="0">
              <a:solidFill>
                <a:sysClr val="windowText" lastClr="000000"/>
              </a:solidFill>
              <a:latin typeface="Arial"/>
              <a:cs typeface="Arial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780961" y="2105793"/>
            <a:ext cx="2642494" cy="2086915"/>
          </a:xfrm>
          <a:prstGeom prst="rect">
            <a:avLst/>
          </a:prstGeom>
          <a:solidFill>
            <a:srgbClr val="FFE98B"/>
          </a:solidFill>
          <a:ln w="25400" cap="flat" cmpd="sng" algn="ctr">
            <a:solidFill>
              <a:srgbClr val="FFC000"/>
            </a:solidFill>
            <a:prstDash val="solid"/>
          </a:ln>
          <a:effectLst/>
        </p:spPr>
        <p:txBody>
          <a:bodyPr vert="horz" rtlCol="0" anchor="t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spcAft>
                <a:spcPts val="225"/>
              </a:spcAft>
              <a:buFont typeface="Arial" panose="020B0604020202020204" pitchFamily="34" charset="0"/>
              <a:buChar char="•"/>
            </a:pPr>
            <a:r>
              <a:rPr lang="en-US" sz="900" dirty="0" smtClean="0">
                <a:solidFill>
                  <a:srgbClr val="000000"/>
                </a:solidFill>
                <a:latin typeface="Arial"/>
                <a:cs typeface="Arial"/>
              </a:rPr>
              <a:t>Increase Lexile levels grades 1-5</a:t>
            </a:r>
          </a:p>
          <a:p>
            <a:pPr marL="171450" indent="-171450">
              <a:spcAft>
                <a:spcPts val="225"/>
              </a:spcAft>
              <a:buFont typeface="Arial" panose="020B0604020202020204" pitchFamily="34" charset="0"/>
              <a:buChar char="•"/>
            </a:pPr>
            <a:r>
              <a:rPr lang="en-US" sz="900" dirty="0" smtClean="0">
                <a:solidFill>
                  <a:srgbClr val="000000"/>
                </a:solidFill>
                <a:latin typeface="Arial"/>
                <a:cs typeface="Arial"/>
              </a:rPr>
              <a:t>Building early literacy skills</a:t>
            </a:r>
          </a:p>
          <a:p>
            <a:pPr marL="171450" indent="-171450">
              <a:spcAft>
                <a:spcPts val="225"/>
              </a:spcAft>
              <a:buFont typeface="Arial" panose="020B0604020202020204" pitchFamily="34" charset="0"/>
              <a:buChar char="•"/>
            </a:pPr>
            <a:r>
              <a:rPr lang="en-US" sz="900" dirty="0" smtClean="0">
                <a:solidFill>
                  <a:srgbClr val="000000"/>
                </a:solidFill>
                <a:latin typeface="Arial"/>
                <a:cs typeface="Arial"/>
              </a:rPr>
              <a:t>Implement STEM enriched curriculum to drive innovative and project based learning</a:t>
            </a:r>
          </a:p>
          <a:p>
            <a:pPr marL="171450" indent="-171450">
              <a:spcAft>
                <a:spcPts val="225"/>
              </a:spcAft>
              <a:buFont typeface="Arial" panose="020B0604020202020204" pitchFamily="34" charset="0"/>
              <a:buChar char="•"/>
            </a:pPr>
            <a:r>
              <a:rPr lang="en-US" sz="900" dirty="0" smtClean="0">
                <a:solidFill>
                  <a:srgbClr val="000000"/>
                </a:solidFill>
                <a:latin typeface="Arial"/>
                <a:cs typeface="Arial"/>
              </a:rPr>
              <a:t>Writing across the curriculum</a:t>
            </a:r>
          </a:p>
          <a:p>
            <a:pPr>
              <a:spcAft>
                <a:spcPts val="225"/>
              </a:spcAft>
            </a:pPr>
            <a:endParaRPr lang="en-US" sz="900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4927443" y="1852313"/>
            <a:ext cx="1077539" cy="3577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25" b="1" dirty="0">
                <a:latin typeface="Arial"/>
                <a:cs typeface="Arial"/>
              </a:rPr>
              <a:t>School Strategies</a:t>
            </a:r>
          </a:p>
          <a:p>
            <a:endParaRPr lang="en-US" sz="900" b="1" dirty="0"/>
          </a:p>
        </p:txBody>
      </p:sp>
      <p:sp>
        <p:nvSpPr>
          <p:cNvPr id="61" name="Rectangle 60"/>
          <p:cNvSpPr/>
          <p:nvPr/>
        </p:nvSpPr>
        <p:spPr>
          <a:xfrm>
            <a:off x="3760735" y="5960423"/>
            <a:ext cx="3410957" cy="777755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bg1">
                <a:lumMod val="50000"/>
              </a:schemeClr>
            </a:solidFill>
            <a:prstDash val="solid"/>
          </a:ln>
          <a:effectLst/>
        </p:spPr>
        <p:txBody>
          <a:bodyPr vert="horz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endParaRPr lang="en-US" sz="700" dirty="0">
              <a:solidFill>
                <a:sysClr val="windowText" lastClr="000000"/>
              </a:solidFill>
              <a:latin typeface="Arial"/>
              <a:cs typeface="Arial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764267" y="2093884"/>
            <a:ext cx="3407424" cy="2087864"/>
          </a:xfrm>
          <a:prstGeom prst="rect">
            <a:avLst/>
          </a:prstGeom>
          <a:solidFill>
            <a:srgbClr val="FFF5C9"/>
          </a:solidFill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3798015" y="2190976"/>
            <a:ext cx="343825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 smtClean="0">
                <a:latin typeface="Arial"/>
                <a:cs typeface="Arial"/>
              </a:rPr>
              <a:t>Provide Bright from the Start Pre K program (2 classes)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 smtClean="0">
                <a:latin typeface="Arial"/>
                <a:cs typeface="Arial"/>
              </a:rPr>
              <a:t>Implement a research based phonics program in grades Pre K – 2</a:t>
            </a:r>
            <a:r>
              <a:rPr lang="en-US" sz="900" baseline="30000" dirty="0" smtClean="0">
                <a:latin typeface="Arial"/>
                <a:cs typeface="Arial"/>
              </a:rPr>
              <a:t>nd</a:t>
            </a:r>
            <a:r>
              <a:rPr lang="en-US" sz="900" dirty="0" smtClean="0">
                <a:latin typeface="Arial"/>
                <a:cs typeface="Arial"/>
              </a:rPr>
              <a:t>. Implement phonics as needed in grades 3 – 5.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 smtClean="0">
                <a:latin typeface="Arial"/>
                <a:cs typeface="Arial"/>
              </a:rPr>
              <a:t>Diagnose reading levels through the use of STAR Reader universal screener.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 smtClean="0">
                <a:latin typeface="Arial"/>
                <a:cs typeface="Arial"/>
              </a:rPr>
              <a:t>Promote Accelerated Reader individual student goals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 smtClean="0">
                <a:latin typeface="Arial"/>
                <a:cs typeface="Arial"/>
              </a:rPr>
              <a:t>On-going STEM professional learning and STEM specific strategies as it relates to the school’s identified STEM focus area.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 smtClean="0">
                <a:latin typeface="Arial"/>
                <a:cs typeface="Arial"/>
              </a:rPr>
              <a:t> STEM focused extra-curricular activities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 smtClean="0">
                <a:latin typeface="Arial"/>
                <a:cs typeface="Arial"/>
              </a:rPr>
              <a:t>Implementation of </a:t>
            </a:r>
            <a:r>
              <a:rPr lang="en-US" sz="900" dirty="0" smtClean="0">
                <a:latin typeface="Arial"/>
                <a:cs typeface="Arial"/>
              </a:rPr>
              <a:t>Write Score Writing Curriculum</a:t>
            </a:r>
            <a:r>
              <a:rPr lang="en-US" sz="900" dirty="0" smtClean="0">
                <a:latin typeface="Arial"/>
                <a:cs typeface="Arial"/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latin typeface="Arial"/>
                <a:cs typeface="Arial"/>
              </a:rPr>
              <a:t>I</a:t>
            </a:r>
            <a:r>
              <a:rPr lang="en-US" sz="900" dirty="0" smtClean="0">
                <a:latin typeface="Arial"/>
                <a:cs typeface="Arial"/>
              </a:rPr>
              <a:t>mplementation </a:t>
            </a:r>
            <a:r>
              <a:rPr lang="en-US" sz="900" dirty="0" smtClean="0">
                <a:latin typeface="Arial"/>
                <a:cs typeface="Arial"/>
              </a:rPr>
              <a:t>of </a:t>
            </a:r>
            <a:r>
              <a:rPr lang="en-US" sz="900" dirty="0" err="1" smtClean="0">
                <a:latin typeface="Arial"/>
                <a:cs typeface="Arial"/>
              </a:rPr>
              <a:t>ReadyGEN</a:t>
            </a:r>
            <a:r>
              <a:rPr lang="en-US" sz="900" dirty="0" smtClean="0">
                <a:latin typeface="Arial"/>
                <a:cs typeface="Arial"/>
              </a:rPr>
              <a:t> reading curriculum</a:t>
            </a:r>
            <a:endParaRPr lang="en-US" sz="900" dirty="0" smtClean="0">
              <a:latin typeface="Arial"/>
              <a:cs typeface="Arial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>
              <a:latin typeface="Arial"/>
              <a:cs typeface="Arial"/>
            </a:endParaRPr>
          </a:p>
          <a:p>
            <a:endParaRPr lang="en-US" sz="1000" dirty="0" smtClean="0">
              <a:latin typeface="Arial"/>
              <a:cs typeface="Arial"/>
            </a:endParaRPr>
          </a:p>
          <a:p>
            <a:pPr algn="ctr"/>
            <a:endParaRPr lang="en-US" sz="1000" i="1" u="sng" dirty="0">
              <a:latin typeface="Arial"/>
              <a:cs typeface="Arial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190990" y="509775"/>
            <a:ext cx="2625038" cy="906347"/>
          </a:xfrm>
          <a:prstGeom prst="roundRect">
            <a:avLst/>
          </a:prstGeom>
          <a:solidFill>
            <a:schemeClr val="accent5">
              <a:lumMod val="20000"/>
              <a:lumOff val="80000"/>
              <a:alpha val="40000"/>
            </a:schemeClr>
          </a:solidFill>
          <a:ln>
            <a:solidFill>
              <a:srgbClr val="00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800" b="1" dirty="0">
                <a:solidFill>
                  <a:schemeClr val="tx1"/>
                </a:solidFill>
              </a:rPr>
              <a:t>Our Mission</a:t>
            </a:r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chemeClr val="tx1"/>
                </a:solidFill>
              </a:rPr>
              <a:t>With a caring culture of trust and collaboration, every student will graduate ready for college and career</a:t>
            </a:r>
            <a:r>
              <a:rPr lang="en-US" sz="800" dirty="0" smtClean="0">
                <a:solidFill>
                  <a:schemeClr val="tx1"/>
                </a:solidFill>
              </a:rPr>
              <a:t>.</a:t>
            </a:r>
          </a:p>
          <a:p>
            <a:r>
              <a:rPr lang="en-US" sz="800" b="1" dirty="0" smtClean="0">
                <a:solidFill>
                  <a:schemeClr val="tx1"/>
                </a:solidFill>
              </a:rPr>
              <a:t>Our </a:t>
            </a:r>
            <a:r>
              <a:rPr lang="en-US" sz="800" b="1" dirty="0">
                <a:solidFill>
                  <a:schemeClr val="tx1"/>
                </a:solidFill>
              </a:rPr>
              <a:t>Vision</a:t>
            </a:r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chemeClr val="tx1"/>
                </a:solidFill>
              </a:rPr>
              <a:t>A high-performing school district where students love to learn, educators inspire, families engage and the community trusts the system.</a:t>
            </a:r>
            <a:endParaRPr lang="en-US" sz="8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"/>
          <a:stretch/>
        </p:blipFill>
        <p:spPr>
          <a:xfrm>
            <a:off x="199922" y="5250109"/>
            <a:ext cx="367706" cy="327084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23242" y1="35352" x2="23242" y2="35352"/>
                        <a14:backgroundMark x1="81641" y1="38672" x2="81641" y2="38672"/>
                        <a14:backgroundMark x1="69336" y1="88477" x2="69336" y2="8847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8531" y="4292575"/>
            <a:ext cx="468279" cy="468279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3075" y="6063203"/>
            <a:ext cx="248330" cy="265496"/>
          </a:xfrm>
          <a:prstGeom prst="rect">
            <a:avLst/>
          </a:prstGeom>
        </p:spPr>
      </p:pic>
      <p:pic>
        <p:nvPicPr>
          <p:cNvPr id="46" name="Picture 14" descr="http://www.iconsplace.com/icons/preview/orange/graduation-cap-256.pn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2226" y="2652319"/>
            <a:ext cx="442513" cy="442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Rectangle 46"/>
          <p:cNvSpPr/>
          <p:nvPr/>
        </p:nvSpPr>
        <p:spPr>
          <a:xfrm>
            <a:off x="49640" y="3024553"/>
            <a:ext cx="715259" cy="3462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Academic </a:t>
            </a:r>
          </a:p>
          <a:p>
            <a:pPr algn="ctr"/>
            <a:r>
              <a:rPr lang="en-US" sz="825" b="1" dirty="0">
                <a:latin typeface="Arial"/>
                <a:cs typeface="Arial"/>
              </a:rPr>
              <a:t>Program</a:t>
            </a:r>
          </a:p>
        </p:txBody>
      </p:sp>
      <p:sp>
        <p:nvSpPr>
          <p:cNvPr id="48" name="Rectangle 47"/>
          <p:cNvSpPr/>
          <p:nvPr/>
        </p:nvSpPr>
        <p:spPr>
          <a:xfrm>
            <a:off x="-17838" y="4664514"/>
            <a:ext cx="832279" cy="3462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Talent </a:t>
            </a:r>
          </a:p>
          <a:p>
            <a:pPr algn="ctr"/>
            <a:r>
              <a:rPr lang="en-US" sz="825" b="1" dirty="0">
                <a:latin typeface="Arial"/>
                <a:cs typeface="Arial"/>
              </a:rPr>
              <a:t>Management</a:t>
            </a:r>
          </a:p>
        </p:txBody>
      </p:sp>
      <p:sp>
        <p:nvSpPr>
          <p:cNvPr id="52" name="Rectangle 51"/>
          <p:cNvSpPr/>
          <p:nvPr/>
        </p:nvSpPr>
        <p:spPr>
          <a:xfrm>
            <a:off x="9699" y="5540735"/>
            <a:ext cx="728084" cy="3462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Systems &amp;</a:t>
            </a:r>
          </a:p>
          <a:p>
            <a:pPr algn="ctr"/>
            <a:r>
              <a:rPr lang="en-US" sz="825" b="1" dirty="0">
                <a:latin typeface="Arial"/>
                <a:cs typeface="Arial"/>
              </a:rPr>
              <a:t>Resources</a:t>
            </a:r>
          </a:p>
        </p:txBody>
      </p:sp>
      <p:sp>
        <p:nvSpPr>
          <p:cNvPr id="55" name="Rectangle 54"/>
          <p:cNvSpPr/>
          <p:nvPr/>
        </p:nvSpPr>
        <p:spPr>
          <a:xfrm>
            <a:off x="89779" y="6328699"/>
            <a:ext cx="554960" cy="2192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Culture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762187" y="314759"/>
            <a:ext cx="1422184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District Mission &amp; Vision</a:t>
            </a:r>
          </a:p>
        </p:txBody>
      </p:sp>
      <p:sp>
        <p:nvSpPr>
          <p:cNvPr id="62" name="Rounded Rectangle 61"/>
          <p:cNvSpPr/>
          <p:nvPr/>
        </p:nvSpPr>
        <p:spPr>
          <a:xfrm>
            <a:off x="3206866" y="510719"/>
            <a:ext cx="2625038" cy="905404"/>
          </a:xfrm>
          <a:prstGeom prst="roundRect">
            <a:avLst/>
          </a:prstGeom>
          <a:solidFill>
            <a:schemeClr val="accent5">
              <a:lumMod val="20000"/>
              <a:lumOff val="80000"/>
              <a:alpha val="40000"/>
            </a:schemeClr>
          </a:solidFill>
          <a:ln>
            <a:solidFill>
              <a:srgbClr val="00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0000"/>
              </a:lnSpc>
              <a:defRPr/>
            </a:pPr>
            <a:r>
              <a:rPr lang="en-US" sz="750" dirty="0">
                <a:solidFill>
                  <a:schemeClr val="tx1"/>
                </a:solidFill>
                <a:latin typeface="Arial"/>
                <a:cs typeface="Arial"/>
              </a:rPr>
              <a:t> To cultivate a universal culture of excellence through collaboration, academic achievement, personal responsibility, respect and a commitment to service</a:t>
            </a:r>
          </a:p>
          <a:p>
            <a:pPr lvl="0" algn="ctr">
              <a:lnSpc>
                <a:spcPct val="110000"/>
              </a:lnSpc>
              <a:defRPr/>
            </a:pPr>
            <a:endParaRPr lang="en-US" sz="750" dirty="0">
              <a:solidFill>
                <a:schemeClr val="tx1"/>
              </a:solidFill>
              <a:latin typeface="Arial"/>
              <a:cs typeface="Arial"/>
            </a:endParaRPr>
          </a:p>
          <a:p>
            <a:pPr lvl="0" algn="ctr">
              <a:lnSpc>
                <a:spcPct val="110000"/>
              </a:lnSpc>
              <a:defRPr/>
            </a:pPr>
            <a:r>
              <a:rPr lang="en-US" sz="750" dirty="0">
                <a:solidFill>
                  <a:schemeClr val="tx1"/>
                </a:solidFill>
                <a:latin typeface="Arial"/>
                <a:cs typeface="Arial"/>
              </a:rPr>
              <a:t>A high-performing cluster where every students graduate with college and career readiness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3803865" y="308684"/>
            <a:ext cx="1422184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Cluster Mission &amp; Vision</a:t>
            </a:r>
          </a:p>
        </p:txBody>
      </p:sp>
      <p:sp>
        <p:nvSpPr>
          <p:cNvPr id="71" name="Rounded Rectangle 70"/>
          <p:cNvSpPr/>
          <p:nvPr/>
        </p:nvSpPr>
        <p:spPr>
          <a:xfrm>
            <a:off x="6222740" y="512021"/>
            <a:ext cx="2807173" cy="1148043"/>
          </a:xfrm>
          <a:prstGeom prst="roundRect">
            <a:avLst/>
          </a:prstGeom>
          <a:solidFill>
            <a:schemeClr val="accent5">
              <a:lumMod val="20000"/>
              <a:lumOff val="80000"/>
              <a:alpha val="40000"/>
            </a:schemeClr>
          </a:solidFill>
          <a:ln>
            <a:solidFill>
              <a:srgbClr val="00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0000"/>
              </a:lnSpc>
              <a:defRPr/>
            </a:pPr>
            <a:r>
              <a:rPr lang="en-US" sz="8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6801150" y="317006"/>
            <a:ext cx="1407758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School Mission &amp; Vision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7716873" y="1759543"/>
            <a:ext cx="1087157" cy="346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Key Performance </a:t>
            </a:r>
          </a:p>
          <a:p>
            <a:pPr algn="ctr"/>
            <a:r>
              <a:rPr lang="en-US" sz="825" b="1" dirty="0">
                <a:latin typeface="Arial"/>
                <a:cs typeface="Arial"/>
              </a:rPr>
              <a:t>Measures</a:t>
            </a:r>
          </a:p>
        </p:txBody>
      </p:sp>
      <p:sp>
        <p:nvSpPr>
          <p:cNvPr id="75" name="Rectangle 74"/>
          <p:cNvSpPr/>
          <p:nvPr/>
        </p:nvSpPr>
        <p:spPr>
          <a:xfrm>
            <a:off x="7462162" y="2093883"/>
            <a:ext cx="1596578" cy="4646781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9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GMAS: Increase the percentage of students scoring in the proficient and distinguished range </a:t>
            </a:r>
            <a:r>
              <a:rPr lang="en-US" sz="9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10 – 15</a:t>
            </a:r>
            <a:r>
              <a:rPr lang="en-US" sz="9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 per year.</a:t>
            </a:r>
            <a:endParaRPr lang="en-US" sz="900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sz="9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9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Decrease the percentage of students scoring in the beginning level </a:t>
            </a:r>
            <a:r>
              <a:rPr lang="en-US" sz="9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all subject areas  </a:t>
            </a:r>
            <a:r>
              <a:rPr lang="en-US" sz="9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below 25</a:t>
            </a:r>
            <a:r>
              <a:rPr lang="en-US" sz="9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%.</a:t>
            </a:r>
            <a:endParaRPr lang="en-US" sz="900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sz="9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9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 the percentage of students in 3</a:t>
            </a:r>
            <a:r>
              <a:rPr lang="en-US" sz="900" baseline="30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US" sz="9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5</a:t>
            </a:r>
            <a:r>
              <a:rPr lang="en-US" sz="900" baseline="30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9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grades with Lexile scores of </a:t>
            </a:r>
            <a:r>
              <a:rPr lang="en-US" sz="9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670 </a:t>
            </a:r>
            <a:r>
              <a:rPr lang="en-US" sz="9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9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920</a:t>
            </a:r>
            <a:r>
              <a:rPr lang="en-US" sz="9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respectively to 40%. </a:t>
            </a:r>
          </a:p>
          <a:p>
            <a:pPr lvl="0"/>
            <a:endParaRPr lang="en-US" sz="9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9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Secure at least 3 grant opportunities to facilitate additional tutorial and STEM opportunities</a:t>
            </a:r>
          </a:p>
          <a:p>
            <a:pPr lvl="0"/>
            <a:endParaRPr lang="en-US" sz="9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9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Secure 4 or 5 star rating on CCRPI culture rating system</a:t>
            </a:r>
          </a:p>
          <a:p>
            <a:pPr lvl="0"/>
            <a:endParaRPr lang="en-US" sz="9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9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least 80% of students leaving 2</a:t>
            </a:r>
            <a:r>
              <a:rPr lang="en-US" sz="900" baseline="30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sz="9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grade are reading at or above grade level</a:t>
            </a:r>
          </a:p>
          <a:p>
            <a:pPr lvl="0"/>
            <a:endParaRPr lang="en-US" sz="9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9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least 75% of parents participate in at least 2 APTT meetings per year.</a:t>
            </a:r>
            <a:endParaRPr lang="en-US" sz="9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3823557" y="4320344"/>
            <a:ext cx="332358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25" dirty="0" smtClean="0">
                <a:latin typeface="Arial"/>
                <a:cs typeface="Arial"/>
              </a:rPr>
              <a:t>Accept student teachers from local colleges and universities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25" dirty="0" smtClean="0">
                <a:latin typeface="Arial"/>
                <a:cs typeface="Arial"/>
              </a:rPr>
              <a:t>Create a teacher mentor program for teachers new to  Heritage</a:t>
            </a:r>
          </a:p>
          <a:p>
            <a:r>
              <a:rPr lang="en-US" sz="825" dirty="0">
                <a:latin typeface="Arial"/>
                <a:cs typeface="Arial"/>
              </a:rPr>
              <a:t> </a:t>
            </a:r>
            <a:r>
              <a:rPr lang="en-US" sz="825" dirty="0" smtClean="0">
                <a:latin typeface="Arial"/>
                <a:cs typeface="Arial"/>
              </a:rPr>
              <a:t>      Academy and/or new to teaching.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25" dirty="0" smtClean="0">
                <a:latin typeface="Arial"/>
                <a:cs typeface="Arial"/>
              </a:rPr>
              <a:t>Implement district wide teacher career pathways/ leadership initiative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25" dirty="0" smtClean="0">
                <a:latin typeface="Arial"/>
                <a:cs typeface="Arial"/>
              </a:rPr>
              <a:t>Implement PLC’s &amp; offer school level professional learning 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endParaRPr lang="en-US" sz="825" i="1" u="sng" dirty="0" smtClean="0">
              <a:latin typeface="Arial"/>
              <a:cs typeface="Arial"/>
            </a:endParaRPr>
          </a:p>
          <a:p>
            <a:pPr algn="ctr"/>
            <a:endParaRPr lang="en-US" sz="825" i="1" u="sng" dirty="0">
              <a:latin typeface="Arial"/>
              <a:cs typeface="Arial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3773681" y="5209049"/>
            <a:ext cx="3425938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25" dirty="0" smtClean="0">
                <a:latin typeface="Arial"/>
                <a:cs typeface="Arial"/>
              </a:rPr>
              <a:t>Create committee to arrange for businesses to visit Heritage </a:t>
            </a:r>
          </a:p>
          <a:p>
            <a:r>
              <a:rPr lang="en-US" sz="825" dirty="0">
                <a:latin typeface="Arial"/>
                <a:cs typeface="Arial"/>
              </a:rPr>
              <a:t> </a:t>
            </a:r>
            <a:r>
              <a:rPr lang="en-US" sz="825" dirty="0" smtClean="0">
                <a:latin typeface="Arial"/>
                <a:cs typeface="Arial"/>
              </a:rPr>
              <a:t>      Academy for the purpose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25" dirty="0" smtClean="0">
                <a:latin typeface="Arial"/>
                <a:cs typeface="Arial"/>
              </a:rPr>
              <a:t>Utilize Data to allocate funds. Identify resources already available.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25" dirty="0" smtClean="0">
                <a:latin typeface="Arial"/>
                <a:cs typeface="Arial"/>
              </a:rPr>
              <a:t>Identify &amp; apply for grants that further the mission and vision </a:t>
            </a:r>
            <a:endParaRPr lang="en-US" sz="825" dirty="0">
              <a:latin typeface="Arial"/>
              <a:cs typeface="Arial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3823557" y="5998983"/>
            <a:ext cx="3323585" cy="7271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25" dirty="0" smtClean="0">
                <a:latin typeface="Arial"/>
                <a:cs typeface="Arial"/>
              </a:rPr>
              <a:t>Implement SEL curriculum 30 min. daily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25" dirty="0" smtClean="0">
                <a:latin typeface="Arial"/>
                <a:cs typeface="Arial"/>
              </a:rPr>
              <a:t>Implement Academic Parent Teacher Teams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25" dirty="0" smtClean="0">
                <a:latin typeface="Arial"/>
                <a:cs typeface="Arial"/>
              </a:rPr>
              <a:t>Identify community members to mentor students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25" dirty="0" smtClean="0">
                <a:latin typeface="Arial"/>
                <a:cs typeface="Arial"/>
              </a:rPr>
              <a:t>Establish STEM based extra-curricular activities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825" dirty="0">
              <a:latin typeface="Arial"/>
              <a:cs typeface="Arial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2954428" y="1507129"/>
            <a:ext cx="2977098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Signature Program: </a:t>
            </a:r>
            <a:r>
              <a:rPr lang="en-US" sz="825" b="1" dirty="0" smtClean="0">
                <a:latin typeface="Arial"/>
                <a:cs typeface="Arial"/>
              </a:rPr>
              <a:t>__STEM_______________________</a:t>
            </a:r>
            <a:endParaRPr lang="en-US" sz="825" b="1" dirty="0">
              <a:latin typeface="Arial"/>
              <a:cs typeface="Arial"/>
            </a:endParaRPr>
          </a:p>
        </p:txBody>
      </p:sp>
      <p:sp>
        <p:nvSpPr>
          <p:cNvPr id="81" name="Right Arrow 80"/>
          <p:cNvSpPr/>
          <p:nvPr/>
        </p:nvSpPr>
        <p:spPr>
          <a:xfrm rot="16200000">
            <a:off x="8134243" y="1495424"/>
            <a:ext cx="252415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2" name="Right Arrow 81"/>
          <p:cNvSpPr/>
          <p:nvPr/>
        </p:nvSpPr>
        <p:spPr>
          <a:xfrm rot="10800000">
            <a:off x="5878774" y="770393"/>
            <a:ext cx="252415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accent5">
                <a:lumMod val="7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3" name="Right Arrow 82"/>
          <p:cNvSpPr/>
          <p:nvPr/>
        </p:nvSpPr>
        <p:spPr>
          <a:xfrm rot="10800000">
            <a:off x="2886152" y="768215"/>
            <a:ext cx="252415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accent5">
                <a:lumMod val="7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269793" y="513860"/>
            <a:ext cx="276012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/>
              <a:t>The mission of Heritage Academy Elementary School is to provide all students with a differentiated, impactful, and rigorous curriculum in a safe, clean, and supportive environment that promotes self-discipline, motivation, and excellence in learning.</a:t>
            </a:r>
          </a:p>
          <a:p>
            <a:r>
              <a:rPr lang="en-US" sz="700" dirty="0" smtClean="0"/>
              <a:t>The vision of Heritage Academy Elementary School is to become a school that equips all students for the demands and opportunities of the twenty-first century.  We are striving to build a community of excellent readers, dynamic mathematicians, critical thinkers, and responsible citizens dedicated to making our community a better place to live.</a:t>
            </a:r>
            <a:endParaRPr lang="en-US" sz="700" dirty="0"/>
          </a:p>
        </p:txBody>
      </p:sp>
    </p:spTree>
    <p:extLst>
      <p:ext uri="{BB962C8B-B14F-4D97-AF65-F5344CB8AC3E}">
        <p14:creationId xmlns:p14="http://schemas.microsoft.com/office/powerpoint/2010/main" val="1693777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24224</TotalTime>
  <Words>586</Words>
  <Application>Microsoft Office PowerPoint</Application>
  <PresentationFormat>Letter Paper (8.5x11 in)</PresentationFormat>
  <Paragraphs>82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Atlanta Public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Norvell, Travis</dc:creator>
  <cp:lastModifiedBy>Harvey, Trennis</cp:lastModifiedBy>
  <cp:revision>298</cp:revision>
  <cp:lastPrinted>2016-12-01T19:28:29Z</cp:lastPrinted>
  <dcterms:created xsi:type="dcterms:W3CDTF">2015-11-10T14:08:41Z</dcterms:created>
  <dcterms:modified xsi:type="dcterms:W3CDTF">2019-06-05T13:20:29Z</dcterms:modified>
</cp:coreProperties>
</file>